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 Bid</c:v>
                </c:pt>
              </c:strCache>
            </c:strRef>
          </c:tx>
          <c:spPr>
            <a:solidFill>
              <a:srgbClr val="2E6DA4">
                <a:alpha val="100000"/>
              </a:srgbClr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E6DA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33B2-434B-BEE3-E50B94BDD118}"/>
              </c:ext>
            </c:extLst>
          </c:dPt>
          <c:dPt>
            <c:idx val="1"/>
            <c:invertIfNegative val="0"/>
            <c:bubble3D val="0"/>
            <c:spPr>
              <a:solidFill>
                <a:srgbClr val="D9A22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3B2-434B-BEE3-E50B94BDD118}"/>
              </c:ext>
            </c:extLst>
          </c:dPt>
          <c:dLbls>
            <c:numFmt formatCode="\$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222222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A.J.'s Custom Painting</c:v>
                </c:pt>
                <c:pt idx="1">
                  <c:v>Coss Y Leon Painting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39150</c:v>
                </c:pt>
                <c:pt idx="1">
                  <c:v>33900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B2-434B-BEE3-E50B94BDD11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6000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\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8990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607040" y="-1828800"/>
            <a:ext cx="5029200" cy="5029200"/>
          </a:xfrm>
          <a:prstGeom prst="ellipse">
            <a:avLst/>
          </a:prstGeom>
          <a:solidFill>
            <a:srgbClr val="2E3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247120" y="4846320"/>
            <a:ext cx="3840480" cy="3840480"/>
          </a:xfrm>
          <a:prstGeom prst="ellipse">
            <a:avLst/>
          </a:prstGeom>
          <a:solidFill>
            <a:srgbClr val="2E3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265176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INTERIOR PAINT — 1ST FLOOR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3337560"/>
            <a:ext cx="10515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 Comparison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640080" y="3977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Evolutions Fitness &amp; Wellness Center  •  1425 E. Prosperity Ave, Tulare, CA  •  1st-Floor Common Areas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52578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Proposals Reviewed:  A.J.'s Custom Painting Company  •  Coss Y Leon Painting, LLC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6126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0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Tulare Local Healthcare District — July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Summary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contractors bid the same 1st-floor interior painting scope at Evolutions Fitness &amp; Wellness Center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4206240" cy="2331720"/>
          </a:xfrm>
          <a:prstGeom prst="roundRect">
            <a:avLst>
              <a:gd name="adj" fmla="val 3137"/>
            </a:avLst>
          </a:prstGeom>
          <a:solidFill>
            <a:srgbClr val="FBEEDC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6916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9A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TOTAL BID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85800" y="196596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$33,900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85800" y="26974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Coss Y Leon Painting, LLC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306324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price; prevailing wage. Lowest of the two bids.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892040" y="1508760"/>
            <a:ext cx="4206240" cy="2331720"/>
          </a:xfrm>
          <a:prstGeom prst="roundRect">
            <a:avLst>
              <a:gd name="adj" fmla="val 3137"/>
            </a:avLst>
          </a:prstGeom>
          <a:solidFill>
            <a:srgbClr val="F5F6F8"/>
          </a:solidFill>
          <a:ln/>
          <a:effectLst>
            <a:outerShdw blurRad="76200" dist="25400" dir="5400000" algn="bl" rotWithShape="0">
              <a:srgbClr val="888888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92040" y="1508760"/>
            <a:ext cx="4206240" cy="73152"/>
          </a:xfrm>
          <a:prstGeom prst="rect">
            <a:avLst/>
          </a:prstGeom>
          <a:solidFill>
            <a:srgbClr val="2E6DA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120640" y="1783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A.J.'s Custom Painting Company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120640" y="214884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2E6DA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$39,150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5120640" y="2788920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price (</a:t>
            </a:r>
            <a:r>
              <a:rPr lang="en-US" sz="115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$42,907 </a:t>
            </a: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optional hallway coat + bond).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57200" y="4160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Recommendation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4572000"/>
            <a:ext cx="10789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dirty="0"/>
              <a:t>Coss Y Leon Painting submitted the lowest bid in the amount of $33,900, which is $9,007 less than the $42,907 bid submitted by AJ’s Custom Painting. However, Coss y Leon Painting would not be available to begin work until early September, while AJ’s Custom Painting has indicated that it could begin work as early as August 10, 2026</a:t>
            </a:r>
            <a:r>
              <a:rPr lang="en-US" sz="14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Interior Paint – 1st Floor — Bid Comparison  |  Evolutions Fitness &amp; Wellness Center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Price Comparison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bid price for 1st-floor interior painting (base scope, before optional add-ons)</a:t>
            </a:r>
            <a:endParaRPr lang="en-US" sz="15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554480"/>
          <a:ext cx="6309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040880" y="1737360"/>
          <a:ext cx="4663440" cy="18288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 Price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Add-Ons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A.J.'s Custom Painting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$39,150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$3,757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(hallway coat + bond)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E6DA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$42,907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Coss Y Leon Painting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$33,900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itemized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(bond cost, if any, not shown)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D9A2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$33,900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7040880" y="3749040"/>
            <a:ext cx="4663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A.J.'s total includes an optional 2-coat hallway maintenance charge and a performance bond. Coss Y Leon's proposal does not break out a bond cost separately.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Interior Paint – 1st Floor — Bid Comparison  |  Evolutions Fitness &amp; Wellness Center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309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Brett Scott</cp:lastModifiedBy>
  <cp:revision>6</cp:revision>
  <dcterms:created xsi:type="dcterms:W3CDTF">2026-07-13T15:48:30Z</dcterms:created>
  <dcterms:modified xsi:type="dcterms:W3CDTF">2026-07-13T21:47:49Z</dcterms:modified>
</cp:coreProperties>
</file>