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F5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59" d="100"/>
          <a:sy n="159" d="100"/>
        </p:scale>
        <p:origin x="336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Total Price</c:v>
                </c:pt>
              </c:strCache>
            </c:strRef>
          </c:tx>
          <c:spPr>
            <a:solidFill>
              <a:srgbClr val="D98E04"/>
            </a:solidFill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4FE8-4A4B-B298-1CBCBD935B15}"/>
              </c:ext>
            </c:extLst>
          </c:dPt>
          <c:dPt>
            <c:idx val="1"/>
            <c:invertIfNegative val="0"/>
            <c:bubble3D val="0"/>
            <c:spPr>
              <a:solidFill>
                <a:srgbClr val="2E5C8A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3-4FE8-4A4B-B298-1CBCBD935B15}"/>
              </c:ext>
            </c:extLst>
          </c:dPt>
          <c:dPt>
            <c:idx val="2"/>
            <c:invertIfNegative val="0"/>
            <c:bubble3D val="0"/>
            <c:spPr>
              <a:solidFill>
                <a:srgbClr val="A32638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5-4FE8-4A4B-B298-1CBCBD935B15}"/>
              </c:ext>
            </c:extLst>
          </c:dPt>
          <c:dPt>
            <c:idx val="3"/>
            <c:invertIfNegative val="0"/>
            <c:bubble3D val="0"/>
            <c:spPr>
              <a:solidFill>
                <a:srgbClr val="4A4A4A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7-4FE8-4A4B-B298-1CBCBD935B15}"/>
              </c:ext>
            </c:extLst>
          </c:dPt>
          <c:dLbls>
            <c:numFmt formatCode="\$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0" i="0" u="none" strike="noStrike">
                    <a:solidFill>
                      <a:srgbClr val="1E2331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Vertical Options</c:v>
                </c:pt>
                <c:pt idx="1">
                  <c:v>Rise Up</c:v>
                </c:pt>
                <c:pt idx="2">
                  <c:v>Valley Elevator</c:v>
                </c:pt>
                <c:pt idx="3">
                  <c:v>TK Elevator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625790</c:v>
                </c:pt>
                <c:pt idx="1">
                  <c:v>698500</c:v>
                </c:pt>
                <c:pt idx="2">
                  <c:v>699315</c:v>
                </c:pt>
                <c:pt idx="3">
                  <c:v>938950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4FE8-4A4B-B298-1CBCBD935B1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1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9525" cap="flat">
              <a:solidFill>
                <a:srgbClr val="E2E8F0"/>
              </a:solidFill>
              <a:prstDash val="solid"/>
              <a:round/>
            </a:ln>
          </c:spPr>
        </c:majorGridlines>
        <c:numFmt formatCode="\$#,##0,\K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Material Lead (low)</c:v>
                </c:pt>
              </c:strCache>
            </c:strRef>
          </c:tx>
          <c:spPr>
            <a:solidFill>
              <a:srgbClr val="D98E04"/>
            </a:solidFill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Vertical Options</c:v>
                </c:pt>
                <c:pt idx="1">
                  <c:v>Rise Up</c:v>
                </c:pt>
                <c:pt idx="2">
                  <c:v>TK Elevator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12</c:v>
                </c:pt>
                <c:pt idx="1">
                  <c:v>16</c:v>
                </c:pt>
                <c:pt idx="2">
                  <c:v>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7D2-4D53-A1F3-B852A1F4544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Material Lead (add'l to high)</c:v>
                </c:pt>
              </c:strCache>
            </c:strRef>
          </c:tx>
          <c:spPr>
            <a:solidFill>
              <a:srgbClr val="F4CB7E"/>
            </a:solidFill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Vertical Options</c:v>
                </c:pt>
                <c:pt idx="1">
                  <c:v>Rise Up</c:v>
                </c:pt>
                <c:pt idx="2">
                  <c:v>TK Elevator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4</c:v>
                </c:pt>
                <c:pt idx="1">
                  <c:v>2</c:v>
                </c:pt>
                <c:pt idx="2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7D2-4D53-A1F3-B852A1F4544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Install, Both Cars (low)</c:v>
                </c:pt>
              </c:strCache>
            </c:strRef>
          </c:tx>
          <c:spPr>
            <a:solidFill>
              <a:srgbClr val="8FA9C8"/>
            </a:solidFill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Vertical Options</c:v>
                </c:pt>
                <c:pt idx="1">
                  <c:v>Rise Up</c:v>
                </c:pt>
                <c:pt idx="2">
                  <c:v>TK Elevator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10</c:v>
                </c:pt>
                <c:pt idx="1">
                  <c:v>20</c:v>
                </c:pt>
                <c:pt idx="2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7D2-4D53-A1F3-B852A1F45440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Install, Both Cars (add'l to high)</c:v>
                </c:pt>
              </c:strCache>
            </c:strRef>
          </c:tx>
          <c:spPr>
            <a:solidFill>
              <a:srgbClr val="C7D6E6"/>
            </a:solidFill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Vertical Options</c:v>
                </c:pt>
                <c:pt idx="1">
                  <c:v>Rise Up</c:v>
                </c:pt>
                <c:pt idx="2">
                  <c:v>TK Elevator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  <c:pt idx="0">
                  <c:v>2</c:v>
                </c:pt>
                <c:pt idx="1">
                  <c:v>0</c:v>
                </c:pt>
                <c:pt idx="2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7D2-4D53-A1F3-B852A1F4544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2094734554"/>
        <c:axId val="2094734552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1E2331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</c:scaling>
        <c:delete val="0"/>
        <c:axPos val="b"/>
        <c:majorGridlines>
          <c:spPr>
            <a:ln w="9525" cap="flat">
              <a:solidFill>
                <a:srgbClr val="E2E8F0"/>
              </a:solidFill>
              <a:prstDash val="solid"/>
              <a:round/>
            </a:ln>
          </c:spPr>
        </c:majorGridlines>
        <c:title>
          <c:tx>
            <c:rich>
              <a:bodyPr/>
              <a:lstStyle/>
              <a:p>
                <a:pPr>
                  <a:defRPr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r>
                  <a:rPr lang="en-US" b="0" i="0" u="none" strike="noStrike">
                    <a:solidFill>
                      <a:srgbClr val="000000"/>
                    </a:solidFill>
                    <a:latin typeface="Arial"/>
                  </a:rPr>
                  <a:t>Weeks</a:t>
                </a:r>
              </a:p>
            </c:rich>
          </c:tx>
          <c:overlay val="0"/>
        </c:title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900">
              <a:solidFill>
                <a:srgbClr val="64748B"/>
              </a:solidFill>
            </a:defRPr>
          </a:pPr>
          <a:endParaRPr lang="en-US"/>
        </a:p>
      </c:txPr>
    </c:legend>
    <c:plotVisOnly val="1"/>
    <c:dispBlanksAs val="span"/>
    <c:showDLblsOverMax val="1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575520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418320" y="-1645920"/>
            <a:ext cx="4572000" cy="4572000"/>
          </a:xfrm>
          <a:prstGeom prst="ellipse">
            <a:avLst/>
          </a:prstGeom>
          <a:solidFill>
            <a:srgbClr val="26357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0607040" y="4206240"/>
            <a:ext cx="3108960" cy="3108960"/>
          </a:xfrm>
          <a:prstGeom prst="ellipse">
            <a:avLst/>
          </a:prstGeom>
          <a:solidFill>
            <a:srgbClr val="26357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640080" y="2331720"/>
            <a:ext cx="10515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TRACTION ELEVATOR MODERNIZATION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640080" y="3154680"/>
            <a:ext cx="10515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Bid Comparison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640080" y="3794760"/>
            <a:ext cx="10515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Elevators at Adventist Health Tulare  •  869 N. Cherry Street, Tulare, CA  •  2 Traction Elevators (026858 / 026859)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640080" y="5394960"/>
            <a:ext cx="10515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Four Proposals Reviewed:  Rise Up Elevator  •  TK Elevator (TKE)  •  Valley Elevator  •  Vertical Options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640080" y="612648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8E9DD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Prepared for Board Review — July 2026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112471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Summary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841248"/>
            <a:ext cx="11247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Four contractors bid the same two-car traction modernization at Adventist Health Tulare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457200" y="1417320"/>
            <a:ext cx="3566160" cy="1965960"/>
          </a:xfrm>
          <a:prstGeom prst="roundRect">
            <a:avLst>
              <a:gd name="adj" fmla="val 3721"/>
            </a:avLst>
          </a:prstGeom>
          <a:solidFill>
            <a:srgbClr val="FFF6E5"/>
          </a:solidFill>
          <a:ln/>
          <a:effectLst>
            <a:outerShdw blurRad="101600" dist="254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640080" y="1536192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B779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LOWEST TOTAL BID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640080" y="1783080"/>
            <a:ext cx="32004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$625,790</a:t>
            </a:r>
            <a:endParaRPr lang="en-US" sz="3800" dirty="0"/>
          </a:p>
        </p:txBody>
      </p:sp>
      <p:sp>
        <p:nvSpPr>
          <p:cNvPr id="7" name="Text 5"/>
          <p:cNvSpPr/>
          <p:nvPr/>
        </p:nvSpPr>
        <p:spPr>
          <a:xfrm>
            <a:off x="640080" y="2450592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E233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Vertical Options LLC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640080" y="2761488"/>
            <a:ext cx="3200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$312,895 per elevator — 10% below the next-lowest bid, 33% below the highest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4297680" y="1417320"/>
            <a:ext cx="1737360" cy="1965960"/>
          </a:xfrm>
          <a:prstGeom prst="roundRect">
            <a:avLst>
              <a:gd name="adj" fmla="val 3684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4297680" y="1417320"/>
            <a:ext cx="1737360" cy="73152"/>
          </a:xfrm>
          <a:prstGeom prst="rect">
            <a:avLst/>
          </a:prstGeom>
          <a:solidFill>
            <a:srgbClr val="2E5C8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407408" y="1572768"/>
            <a:ext cx="151790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E233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 Up Elevator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4407408" y="2011680"/>
            <a:ext cx="151790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2E5C8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$698,500</a:t>
            </a:r>
            <a:endParaRPr lang="en-US" sz="1900" dirty="0"/>
          </a:p>
        </p:txBody>
      </p:sp>
      <p:sp>
        <p:nvSpPr>
          <p:cNvPr id="13" name="Text 11"/>
          <p:cNvSpPr/>
          <p:nvPr/>
        </p:nvSpPr>
        <p:spPr>
          <a:xfrm>
            <a:off x="4407408" y="2450592"/>
            <a:ext cx="1517904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Only bid with a fully NEW hoist machine included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6144768" y="1417320"/>
            <a:ext cx="1737360" cy="1965960"/>
          </a:xfrm>
          <a:prstGeom prst="roundRect">
            <a:avLst>
              <a:gd name="adj" fmla="val 3684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6144768" y="1417320"/>
            <a:ext cx="1737360" cy="73152"/>
          </a:xfrm>
          <a:prstGeom prst="rect">
            <a:avLst/>
          </a:prstGeom>
          <a:solidFill>
            <a:srgbClr val="4A4A4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6254496" y="1572768"/>
            <a:ext cx="151790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E233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TK Elevator (TKE)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6254496" y="2011680"/>
            <a:ext cx="151790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4A4A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$938,950</a:t>
            </a:r>
            <a:endParaRPr lang="en-US" sz="1900" dirty="0"/>
          </a:p>
        </p:txBody>
      </p:sp>
      <p:sp>
        <p:nvSpPr>
          <p:cNvPr id="18" name="Text 16"/>
          <p:cNvSpPr/>
          <p:nvPr/>
        </p:nvSpPr>
        <p:spPr>
          <a:xfrm>
            <a:off x="6254496" y="2450592"/>
            <a:ext cx="1517904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Highest price; longest lead time; most equipment retained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7991856" y="1417320"/>
            <a:ext cx="1737360" cy="1965960"/>
          </a:xfrm>
          <a:prstGeom prst="roundRect">
            <a:avLst>
              <a:gd name="adj" fmla="val 3684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7991856" y="1417320"/>
            <a:ext cx="1737360" cy="73152"/>
          </a:xfrm>
          <a:prstGeom prst="rect">
            <a:avLst/>
          </a:prstGeom>
          <a:solidFill>
            <a:srgbClr val="A3263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8101584" y="1572768"/>
            <a:ext cx="151790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E233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Valley Elevator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8101584" y="2011680"/>
            <a:ext cx="151790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A32638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$699,315</a:t>
            </a:r>
            <a:endParaRPr lang="en-US" sz="1900" dirty="0"/>
          </a:p>
        </p:txBody>
      </p:sp>
      <p:sp>
        <p:nvSpPr>
          <p:cNvPr id="23" name="Text 21"/>
          <p:cNvSpPr/>
          <p:nvPr/>
        </p:nvSpPr>
        <p:spPr>
          <a:xfrm>
            <a:off x="8101584" y="2450592"/>
            <a:ext cx="1517904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Competitive price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9838944" y="1417320"/>
            <a:ext cx="1737360" cy="1965960"/>
          </a:xfrm>
          <a:prstGeom prst="roundRect">
            <a:avLst>
              <a:gd name="adj" fmla="val 3684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Shape 23"/>
          <p:cNvSpPr/>
          <p:nvPr/>
        </p:nvSpPr>
        <p:spPr>
          <a:xfrm>
            <a:off x="9838944" y="1417320"/>
            <a:ext cx="1737360" cy="73152"/>
          </a:xfrm>
          <a:prstGeom prst="rect">
            <a:avLst/>
          </a:prstGeom>
          <a:solidFill>
            <a:srgbClr val="D98E0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9948672" y="1572768"/>
            <a:ext cx="151790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E233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Vertical Options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9948672" y="2011680"/>
            <a:ext cx="151790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D98E0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$625,790</a:t>
            </a:r>
            <a:endParaRPr lang="en-US" sz="1900" dirty="0"/>
          </a:p>
        </p:txBody>
      </p:sp>
      <p:sp>
        <p:nvSpPr>
          <p:cNvPr id="28" name="Text 26"/>
          <p:cNvSpPr/>
          <p:nvPr/>
        </p:nvSpPr>
        <p:spPr>
          <a:xfrm>
            <a:off x="9948672" y="2450592"/>
            <a:ext cx="1517904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Lowest price; most transparent scope/exclusions disclosure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457200" y="361188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Recommendation</a:t>
            </a:r>
            <a:endParaRPr lang="en-US" sz="1500" dirty="0"/>
          </a:p>
        </p:txBody>
      </p:sp>
      <p:sp>
        <p:nvSpPr>
          <p:cNvPr id="30" name="Text 28"/>
          <p:cNvSpPr/>
          <p:nvPr/>
        </p:nvSpPr>
        <p:spPr>
          <a:xfrm>
            <a:off x="457200" y="3977640"/>
            <a:ext cx="11155680" cy="2377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ct val="115000"/>
              </a:lnSpc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E233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Vertical Options LLC offers the best value: lowest price while still replacing all major wear items (controller, motor, hoist ropes, governor, door operator) and including re-inspection fees that competitors bill separately.</a:t>
            </a:r>
          </a:p>
          <a:p>
            <a:pPr marL="342900" indent="-342900">
              <a:lnSpc>
                <a:spcPct val="115000"/>
              </a:lnSpc>
              <a:spcAft>
                <a:spcPts val="800"/>
              </a:spcAft>
              <a:buSzPct val="100000"/>
              <a:buChar char="•"/>
            </a:pPr>
            <a:endParaRPr lang="en-US" sz="1300" dirty="0"/>
          </a:p>
          <a:p>
            <a:pPr marL="342900" indent="-342900">
              <a:lnSpc>
                <a:spcPct val="115000"/>
              </a:lnSpc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E233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 Up Elevator is the only bidder including a fully new hoist machine in its base price — worth considering if the District wants to eliminate all original mechanical equipment.</a:t>
            </a:r>
            <a:endParaRPr lang="en-US" sz="1300" dirty="0"/>
          </a:p>
        </p:txBody>
      </p:sp>
      <p:sp>
        <p:nvSpPr>
          <p:cNvPr id="31" name="Text 29"/>
          <p:cNvSpPr/>
          <p:nvPr/>
        </p:nvSpPr>
        <p:spPr>
          <a:xfrm>
            <a:off x="457200" y="6537960"/>
            <a:ext cx="9601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Traction Elevator Modernization — Bid Comparison  |  Adventist Health Tulare, 869 N. Cherry St.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11521440" y="6537960"/>
            <a:ext cx="548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112471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Price Comparison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841248"/>
            <a:ext cx="11247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bid price for both traction elevators (base scope, before alternates)</a:t>
            </a:r>
            <a:endParaRPr lang="en-US" sz="1400" dirty="0"/>
          </a:p>
        </p:txBody>
      </p:sp>
      <p:graphicFrame>
        <p:nvGraphicFramePr>
          <p:cNvPr id="4" name="Chart 0"/>
          <p:cNvGraphicFramePr/>
          <p:nvPr/>
        </p:nvGraphicFramePr>
        <p:xfrm>
          <a:off x="457200" y="1280160"/>
          <a:ext cx="6949440" cy="4480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635240" y="1371600"/>
          <a:ext cx="4069080" cy="2377440"/>
        </p:xfrm>
        <a:graphic>
          <a:graphicData uri="http://schemas.openxmlformats.org/drawingml/2006/table">
            <a:tbl>
              <a:tblPr/>
              <a:tblGrid>
                <a:gridCol w="16916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887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887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7548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Vendor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76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Total (2 cars)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76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 Elevator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7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548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Vertical Options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$625,790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$312,895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548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Rise Up Elevator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$698,500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$349,250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548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Valley Elevator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$699,315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$349,658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548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TK Elevator (TKE)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$938,950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$469,475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Text 2"/>
          <p:cNvSpPr/>
          <p:nvPr/>
        </p:nvSpPr>
        <p:spPr>
          <a:xfrm>
            <a:off x="7635240" y="3931920"/>
            <a:ext cx="406908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Note: TKE's total includes a $9,300 performance/payment bond; the other three vendors do not state bond costs in their base price (bonds may be a required add-on).</a:t>
            </a:r>
            <a:endParaRPr lang="en-US" sz="1000" dirty="0"/>
          </a:p>
        </p:txBody>
      </p:sp>
      <p:sp>
        <p:nvSpPr>
          <p:cNvPr id="7" name="Text 3"/>
          <p:cNvSpPr/>
          <p:nvPr/>
        </p:nvSpPr>
        <p:spPr>
          <a:xfrm>
            <a:off x="457200" y="6537960"/>
            <a:ext cx="9601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Traction Elevator Modernization — Bid Comparison  |  Adventist Health Tulare, 869 N. Cherry St.</a:t>
            </a:r>
            <a:endParaRPr lang="en-US" sz="900" dirty="0"/>
          </a:p>
        </p:txBody>
      </p:sp>
      <p:sp>
        <p:nvSpPr>
          <p:cNvPr id="8" name="Text 4"/>
          <p:cNvSpPr/>
          <p:nvPr/>
        </p:nvSpPr>
        <p:spPr>
          <a:xfrm>
            <a:off x="11521440" y="6537960"/>
            <a:ext cx="548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112471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Scope Depth: New vs. Retained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841248"/>
            <a:ext cx="11247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What's actually being replaced for the price — the biggest driver of long-term reliability</a:t>
            </a:r>
            <a:endParaRPr lang="en-US" sz="14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371600"/>
          <a:ext cx="11247120" cy="4773168"/>
        </p:xfrm>
        <a:graphic>
          <a:graphicData uri="http://schemas.openxmlformats.org/drawingml/2006/table">
            <a:tbl>
              <a:tblPr/>
              <a:tblGrid>
                <a:gridCol w="1828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545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545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545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545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3035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Component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76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Rise Up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76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TK Elevator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76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Valley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76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Vertical Options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7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035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b="1" dirty="0">
                          <a:solidFill>
                            <a:srgbClr val="1E233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Controller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1E7A4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NEW (non-proprietary)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1E7A4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NEW (TKE TAC32T)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1E7A4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NEW (non-proprietary)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1E7A4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NEW (non-proprietary)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035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b="1" dirty="0">
                          <a:solidFill>
                            <a:srgbClr val="1E233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Hoist Machine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1E7A4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NEW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B7791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RETAIN (reseal)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1D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B7791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RETAIN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1D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B7791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RETAIN (+$61,718/ea to replace)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1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035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b="1" dirty="0">
                          <a:solidFill>
                            <a:srgbClr val="1E233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Motor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1E7A4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NEW AC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1E7A4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NEW AC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1E7A4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NEW AC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1E7A4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NEW AC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035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b="1" dirty="0">
                          <a:solidFill>
                            <a:srgbClr val="1E233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Governor &amp; Ropes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1E7A4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NEW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B7791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RETAIN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1D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B7791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RETAIN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1D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1E7A4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NEW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035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b="1" dirty="0">
                          <a:solidFill>
                            <a:srgbClr val="1E233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Hoist Ropes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1E7A4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NEW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B7791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RETAIN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1D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64748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Not specified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1E7A4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NEW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3035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b="1" dirty="0">
                          <a:solidFill>
                            <a:srgbClr val="1E233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Door Operator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1E7A4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NEW (GAL)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1E7A4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NEW (LD-16 Plus)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1E7A4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NEW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1E7A4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NEW (GAL MOVFR-II)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3035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b="1" dirty="0">
                          <a:solidFill>
                            <a:srgbClr val="1E233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Car/Hall Fixtures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1E7A4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NEW, SS #4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1E7A4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NEW, SS #4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1E7A4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NEW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1E7A4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NEW, SS/LED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3035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b="1" dirty="0">
                          <a:solidFill>
                            <a:srgbClr val="1E233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Cab Interior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B7791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RETAIN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1D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1E7A4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NEW ($40K/ea allowance)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B7791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RETAIN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1D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B7791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RETAIN (+$31.6-38.7K/ea alt.)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1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4" name="Text 2"/>
          <p:cNvSpPr/>
          <p:nvPr/>
        </p:nvSpPr>
        <p:spPr>
          <a:xfrm>
            <a:off x="457200" y="6080760"/>
            <a:ext cx="11247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 Up is the only base bid with a fully new hoist machine. Rise Up and Vertical Options are the only two replacing the governor/ropes as standard scope.</a:t>
            </a:r>
            <a:endParaRPr lang="en-US" sz="1050" dirty="0"/>
          </a:p>
        </p:txBody>
      </p:sp>
      <p:sp>
        <p:nvSpPr>
          <p:cNvPr id="6" name="Text 3"/>
          <p:cNvSpPr/>
          <p:nvPr/>
        </p:nvSpPr>
        <p:spPr>
          <a:xfrm>
            <a:off x="457200" y="6537960"/>
            <a:ext cx="9601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Traction Elevator Modernization — Bid Comparison  |  Adventist Health Tulare, 869 N. Cherry St.</a:t>
            </a:r>
            <a:endParaRPr lang="en-US" sz="900" dirty="0"/>
          </a:p>
        </p:txBody>
      </p:sp>
      <p:sp>
        <p:nvSpPr>
          <p:cNvPr id="7" name="Text 4"/>
          <p:cNvSpPr/>
          <p:nvPr/>
        </p:nvSpPr>
        <p:spPr>
          <a:xfrm>
            <a:off x="11521440" y="6537960"/>
            <a:ext cx="548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112471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Inclusions, Exclusions &amp; Warranty Terms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841248"/>
            <a:ext cx="11247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fine print that changes the real cost and risk of each bid</a:t>
            </a:r>
            <a:endParaRPr lang="en-US" sz="1400" dirty="0"/>
          </a:p>
        </p:txBody>
      </p:sp>
      <p:graphicFrame>
        <p:nvGraphicFramePr>
          <p:cNvPr id="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8752689"/>
              </p:ext>
            </p:extLst>
          </p:nvPr>
        </p:nvGraphicFramePr>
        <p:xfrm>
          <a:off x="457200" y="1371600"/>
          <a:ext cx="11247120" cy="3968496"/>
        </p:xfrm>
        <a:graphic>
          <a:graphicData uri="http://schemas.openxmlformats.org/drawingml/2006/table">
            <a:tbl>
              <a:tblPr/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59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259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259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259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6692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Item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76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Rise Up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76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TK Elevator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76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Valley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76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Vertical Options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7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692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1" dirty="0">
                          <a:solidFill>
                            <a:srgbClr val="1E233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Permit assistance / inspection coordination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50" b="1" dirty="0">
                          <a:solidFill>
                            <a:srgbClr val="1E7A4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Yes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50" b="1" dirty="0">
                          <a:solidFill>
                            <a:srgbClr val="1E7A4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Yes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50" b="1" dirty="0">
                          <a:solidFill>
                            <a:srgbClr val="B7791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Not stated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1D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50" b="1" dirty="0">
                          <a:solidFill>
                            <a:srgbClr val="1E7A4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Yes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692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1" dirty="0">
                          <a:solidFill>
                            <a:srgbClr val="1E233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Engineered drawings for OSHPD submittals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800" b="1" dirty="0">
                          <a:solidFill>
                            <a:schemeClr val="accent3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(Any additional work required after HCAI/OSHPD submittals will be a change order)</a:t>
                      </a:r>
                      <a:endParaRPr lang="en-US" sz="800" dirty="0">
                        <a:solidFill>
                          <a:schemeClr val="accent3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5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Yes</a:t>
                      </a:r>
                    </a:p>
                  </a:txBody>
                  <a:tcPr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50" b="1" dirty="0">
                          <a:solidFill>
                            <a:srgbClr val="B7791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Attachment calcs only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1D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5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Yes</a:t>
                      </a:r>
                    </a:p>
                  </a:txBody>
                  <a:tcPr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5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Yes</a:t>
                      </a:r>
                    </a:p>
                  </a:txBody>
                  <a:tcPr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692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1" dirty="0">
                          <a:solidFill>
                            <a:srgbClr val="1E233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Failed-inspection re-test fee if not vendor's fault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50" b="1" dirty="0">
                          <a:solidFill>
                            <a:srgbClr val="B7791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Not stated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1D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50" b="1" dirty="0">
                          <a:solidFill>
                            <a:srgbClr val="B23A4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Billed to owner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AE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50" b="1" dirty="0">
                          <a:solidFill>
                            <a:srgbClr val="B23A4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Billed to owner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AE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50" b="1" dirty="0">
                          <a:solidFill>
                            <a:srgbClr val="1E7A4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Included by vendor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692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1" dirty="0">
                          <a:solidFill>
                            <a:srgbClr val="1E233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Performance / payment bond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50" b="1" dirty="0">
                          <a:solidFill>
                            <a:srgbClr val="B7791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Not stated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1D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50" b="1" dirty="0">
                          <a:solidFill>
                            <a:srgbClr val="1E7A4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Included ($9,300)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50" b="1" dirty="0">
                          <a:solidFill>
                            <a:srgbClr val="B7791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Not stated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1D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50" b="1" dirty="0">
                          <a:solidFill>
                            <a:srgbClr val="B23A4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Excluded, priced later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A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692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1" dirty="0">
                          <a:solidFill>
                            <a:srgbClr val="1E233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Cab interior refresh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50" b="1" dirty="0">
                          <a:solidFill>
                            <a:srgbClr val="B23A4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Not included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AE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50" b="1" dirty="0">
                          <a:solidFill>
                            <a:srgbClr val="1E7A4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Included ($40K/ea allowance)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50" b="1" dirty="0">
                          <a:solidFill>
                            <a:srgbClr val="B23A4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Not included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AE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50" b="1" dirty="0">
                          <a:solidFill>
                            <a:srgbClr val="B23A4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Excluded — alternate priced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A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6692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1" dirty="0">
                          <a:solidFill>
                            <a:srgbClr val="1E233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Warranty term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50" b="1" dirty="0">
                          <a:solidFill>
                            <a:srgbClr val="B7791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 yr — requires signed 5-yr service contract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1D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50" b="1" dirty="0">
                          <a:solidFill>
                            <a:srgbClr val="B7791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 yr — requires TKE remain servicer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1D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50" b="1" dirty="0">
                          <a:solidFill>
                            <a:srgbClr val="1E7A4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 yr new/refurbished parts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5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 yr — excludes retained hoist machine</a:t>
                      </a:r>
                      <a:endParaRPr lang="en-US" sz="95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457200" y="6537960"/>
            <a:ext cx="9601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Traction Elevator Modernization — Bid Comparison  |  Adventist Health Tulare, 869 N. Cherry St.</a:t>
            </a:r>
            <a:endParaRPr lang="en-US" sz="900" dirty="0"/>
          </a:p>
        </p:txBody>
      </p:sp>
      <p:sp>
        <p:nvSpPr>
          <p:cNvPr id="4" name="Text 3"/>
          <p:cNvSpPr/>
          <p:nvPr/>
        </p:nvSpPr>
        <p:spPr>
          <a:xfrm>
            <a:off x="11521440" y="6537960"/>
            <a:ext cx="548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112471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Project Timeline Comparison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841248"/>
            <a:ext cx="11247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Estimated weeks from material order through both elevators back in service (sequential installs)</a:t>
            </a:r>
            <a:endParaRPr lang="en-US" sz="1400" dirty="0"/>
          </a:p>
        </p:txBody>
      </p:sp>
      <p:graphicFrame>
        <p:nvGraphicFramePr>
          <p:cNvPr id="4" name="Chart 0"/>
          <p:cNvGraphicFramePr/>
          <p:nvPr/>
        </p:nvGraphicFramePr>
        <p:xfrm>
          <a:off x="457200" y="1280160"/>
          <a:ext cx="6858000" cy="43891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589520" y="1371600"/>
          <a:ext cx="4114800" cy="2011680"/>
        </p:xfrm>
        <a:graphic>
          <a:graphicData uri="http://schemas.openxmlformats.org/drawingml/2006/table">
            <a:tbl>
              <a:tblPr/>
              <a:tblGrid>
                <a:gridCol w="21945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202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2336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Vendor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76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Est. Total Weeks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7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2336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Vertical Options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~22–28 wks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2336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Rise Up Elevator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~36–38 wks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2336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TK Elevator (TKE)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~58–70+ wks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2336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Valley Elevator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Not detailed in proposal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Text 2"/>
          <p:cNvSpPr/>
          <p:nvPr/>
        </p:nvSpPr>
        <p:spPr>
          <a:xfrm>
            <a:off x="7589520" y="3566160"/>
            <a:ext cx="4114800" cy="2103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TKE's 24–28 week fabrication time alone is longer than Vertical Options' or Rise Up's entire project. All figures exclude the OSHPD design/review phase, which every vendor lists as "varies" or "unknown."</a:t>
            </a:r>
            <a:endParaRPr lang="en-US" sz="1050" dirty="0"/>
          </a:p>
        </p:txBody>
      </p:sp>
      <p:sp>
        <p:nvSpPr>
          <p:cNvPr id="5" name="Text 3"/>
          <p:cNvSpPr/>
          <p:nvPr/>
        </p:nvSpPr>
        <p:spPr>
          <a:xfrm>
            <a:off x="457200" y="6537960"/>
            <a:ext cx="9601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Traction Elevator Modernization — Bid Comparison  |  Adventist Health Tulare, 869 N. Cherry St.</a:t>
            </a:r>
            <a:endParaRPr lang="en-US" sz="900" dirty="0"/>
          </a:p>
        </p:txBody>
      </p:sp>
      <p:sp>
        <p:nvSpPr>
          <p:cNvPr id="8" name="Text 4"/>
          <p:cNvSpPr/>
          <p:nvPr/>
        </p:nvSpPr>
        <p:spPr>
          <a:xfrm>
            <a:off x="11521440" y="6537960"/>
            <a:ext cx="548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AFDAB3F-110B-D1F4-1E44-91DEF054F2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2758" y="1987546"/>
            <a:ext cx="5563242" cy="371346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966D346-1F47-5AD6-05BB-03B9885A2E9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19565" y="2611598"/>
            <a:ext cx="4172712" cy="308941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1FDCBA0-5715-C13B-9442-7F6AD1E4EDA5}"/>
              </a:ext>
            </a:extLst>
          </p:cNvPr>
          <p:cNvSpPr txBox="1"/>
          <p:nvPr/>
        </p:nvSpPr>
        <p:spPr>
          <a:xfrm>
            <a:off x="420571" y="372145"/>
            <a:ext cx="1175538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accent5">
                    <a:lumMod val="50000"/>
                  </a:schemeClr>
                </a:solidFill>
                <a:latin typeface="Amasis MT Pro" panose="02040504050005020304" pitchFamily="18" charset="0"/>
              </a:rPr>
              <a:t> </a:t>
            </a:r>
            <a:r>
              <a:rPr lang="en-US" sz="1600" dirty="0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 </a:t>
            </a:r>
            <a:r>
              <a:rPr lang="en-US" sz="1600" b="1" dirty="0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The image below provides an example of a new hoist machine compared to the existing hoist machine currently in use.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A33EE01-A132-3CD0-D814-CBA4FE3F5250}"/>
              </a:ext>
            </a:extLst>
          </p:cNvPr>
          <p:cNvSpPr txBox="1"/>
          <p:nvPr/>
        </p:nvSpPr>
        <p:spPr>
          <a:xfrm>
            <a:off x="2394703" y="5945423"/>
            <a:ext cx="6383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Amasis MT Pro" panose="02040504050005020304" pitchFamily="18" charset="0"/>
              </a:rPr>
              <a:t>New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FEBDE64-D69B-5A97-6F76-901A0E04DA75}"/>
              </a:ext>
            </a:extLst>
          </p:cNvPr>
          <p:cNvSpPr txBox="1"/>
          <p:nvPr/>
        </p:nvSpPr>
        <p:spPr>
          <a:xfrm>
            <a:off x="8757401" y="5947246"/>
            <a:ext cx="9701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Amasis MT Pro" panose="02040504050005020304" pitchFamily="18" charset="0"/>
              </a:rPr>
              <a:t>Existing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76563C9-2A9C-573C-6E7E-A2D04A864234}"/>
              </a:ext>
            </a:extLst>
          </p:cNvPr>
          <p:cNvSpPr txBox="1"/>
          <p:nvPr/>
        </p:nvSpPr>
        <p:spPr>
          <a:xfrm>
            <a:off x="484632" y="875095"/>
            <a:ext cx="986808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 </a:t>
            </a:r>
            <a:r>
              <a:rPr lang="en-US" sz="1600" b="1" dirty="0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Notably, Rise Up Elevator is the only bidder to include new hoist machines as part of its base proposal</a:t>
            </a:r>
            <a:r>
              <a:rPr lang="en-US" sz="1600" b="1" dirty="0">
                <a:solidFill>
                  <a:schemeClr val="accent5">
                    <a:lumMod val="50000"/>
                  </a:schemeClr>
                </a:solidFill>
                <a:latin typeface="Amasis MT Pro" panose="020405040500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087411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852</Words>
  <Application>Microsoft Office PowerPoint</Application>
  <PresentationFormat>Widescreen</PresentationFormat>
  <Paragraphs>165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Amasis MT Pro</vt:lpstr>
      <vt:lpstr>Arial</vt:lpstr>
      <vt:lpstr>Calibri</vt:lpstr>
      <vt:lpstr>Cambria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Traction Elevator Modernization - Bid Comparison</dc:title>
  <dc:subject>PptxGenJS Presentation</dc:subject>
  <dc:creator>Elevator Bid Analysis</dc:creator>
  <cp:lastModifiedBy>Brett Scott</cp:lastModifiedBy>
  <cp:revision>5</cp:revision>
  <dcterms:created xsi:type="dcterms:W3CDTF">2026-07-07T21:25:19Z</dcterms:created>
  <dcterms:modified xsi:type="dcterms:W3CDTF">2026-07-07T23:12:46Z</dcterms:modified>
</cp:coreProperties>
</file>